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258" r:id="rId2"/>
    <p:sldId id="262" r:id="rId3"/>
    <p:sldId id="268" r:id="rId4"/>
    <p:sldId id="269" r:id="rId5"/>
    <p:sldId id="272" r:id="rId6"/>
    <p:sldId id="273" r:id="rId7"/>
    <p:sldId id="261" r:id="rId8"/>
    <p:sldId id="303" r:id="rId9"/>
    <p:sldId id="278" r:id="rId10"/>
    <p:sldId id="304" r:id="rId11"/>
    <p:sldId id="301" r:id="rId12"/>
    <p:sldId id="297" r:id="rId13"/>
    <p:sldId id="291" r:id="rId14"/>
    <p:sldId id="294" r:id="rId15"/>
    <p:sldId id="296" r:id="rId16"/>
    <p:sldId id="300" r:id="rId17"/>
    <p:sldId id="305" r:id="rId18"/>
    <p:sldId id="299" r:id="rId19"/>
  </p:sldIdLst>
  <p:sldSz cx="12192000" cy="6858000"/>
  <p:notesSz cx="6858000" cy="9144000"/>
  <p:custDataLst>
    <p:tags r:id="rId2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3A3F"/>
    <a:srgbClr val="C5AAAF"/>
    <a:srgbClr val="3B3E20"/>
    <a:srgbClr val="35371D"/>
    <a:srgbClr val="43513A"/>
    <a:srgbClr val="583244"/>
    <a:srgbClr val="023E64"/>
    <a:srgbClr val="3E3B1F"/>
    <a:srgbClr val="404040"/>
    <a:srgbClr val="747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59" autoAdjust="0"/>
    <p:restoredTop sz="84693" autoAdjust="0"/>
  </p:normalViewPr>
  <p:slideViewPr>
    <p:cSldViewPr snapToGrid="0" snapToObjects="1">
      <p:cViewPr varScale="1">
        <p:scale>
          <a:sx n="97" d="100"/>
          <a:sy n="97" d="100"/>
        </p:scale>
        <p:origin x="264" y="78"/>
      </p:cViewPr>
      <p:guideLst>
        <p:guide pos="3840"/>
        <p:guide orient="horz" pos="216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14CE9-D7C6-7449-BD36-981040C07449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42687-6B1C-F24B-8037-932C07261F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48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heytowner?utm_source=unsplash&amp;utm_medium=referral&amp;utm_content=creditCopyTex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unsplash.com/photos/5kwVYW8ZIHo?modal=%7B%22tag%22%3A%22CreditBadge%22%2C%22value%22%3A%7B%22userId%22%3A%22BTnpuGhkj_U%22%7D%7D" TargetMode="External"/><Relationship Id="rId4" Type="http://schemas.openxmlformats.org/officeDocument/2006/relationships/hyperlink" Target="https://unsplash.com/?utm_source=unsplash&amp;utm_medium=referral&amp;utm_content=creditCopyText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caila?utm_source=unsplash&amp;utm_medium=referral&amp;utm_content=creditCopyTex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?utm_source=unsplash&amp;utm_medium=referral&amp;utm_content=creditCopyText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nate_dumlao?utm_source=unsplash&amp;utm_medium=referral&amp;utm_content=creditCopyText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?utm_source=unsplash&amp;utm_medium=referral&amp;utm_content=creditCopyText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ianebaldwin?utm_source=unsplash&amp;utm_medium=referral&amp;utm_content=creditCopyText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?utm_source=unsplash&amp;utm_medium=referral&amp;utm_content=creditCopyText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kellysikkema?utm_source=unsplash&amp;utm_medium=referral&amp;utm_content=creditCopyText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?utm_source=unsplash&amp;utm_medium=referral&amp;utm_content=creditCopyText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m15ky?utm_source=unsplash&amp;utm_medium=referral&amp;utm_content=creditCopyText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?utm_source=unsplash&amp;utm_medium=referral&amp;utm_content=creditCopyText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haronmccutcheon?utm_source=unsplash&amp;utm_medium=referral&amp;utm_content=creditCopyText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?utm_source=unsplash&amp;utm_medium=referral&amp;utm_content=creditCopyText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haronmccutcheon?utm_source=unsplash&amp;utm_medium=referral&amp;utm_content=creditCopyText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?utm_source=unsplash&amp;utm_medium=referral&amp;utm_content=creditCopyText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haronmccutcheon?utm_source=unsplash&amp;utm_medium=referral&amp;utm_content=creditCopyText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?utm_source=unsplash&amp;utm_medium=referral&amp;utm_content=creditCopyText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adliwahid?utm_source=unsplash&amp;utm_medium=referral&amp;utm_content=creditCopyText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earch/photos/medina?utm_source=unsplash&amp;utm_medium=referral&amp;utm_content=creditCopyText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heytowner?utm_source=unsplash&amp;utm_medium=referral&amp;utm_content=creditCopyText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?utm_source=unsplash&amp;utm_medium=referral&amp;utm_content=creditCopyText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hotbycerqueira?utm_source=unsplash&amp;utm_medium=referral&amp;utm_content=creditCopyText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?utm_source=unsplash&amp;utm_medium=referral&amp;utm_content=creditCopyText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gigakhurtsilava?utm_source=unsplash&amp;utm_medium=referral&amp;utm_content=creditCopyText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?utm_source=unsplash&amp;utm_medium=referral&amp;utm_content=creditCopyText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gigakhurtsilava?utm_source=unsplash&amp;utm_medium=referral&amp;utm_content=creditCopyText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?utm_source=unsplash&amp;utm_medium=referral&amp;utm_content=creditCopyText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gigakhurtsilava?utm_source=unsplash&amp;utm_medium=referral&amp;utm_content=creditCopyTex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?utm_source=unsplash&amp;utm_medium=referral&amp;utm_content=creditCopyText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caila?utm_source=unsplash&amp;utm_medium=referral&amp;utm_content=creditCopyText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?utm_source=unsplash&amp;utm_medium=referral&amp;utm_content=creditCopyText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>
                <a:hlinkClick r:id="rId3"/>
              </a:rPr>
              <a:t>JOHN TOWNER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  <a:p>
            <a:endParaRPr lang="de-DE" dirty="0"/>
          </a:p>
          <a:p>
            <a:r>
              <a:rPr lang="de-DE" dirty="0"/>
              <a:t>PS&gt;</a:t>
            </a:r>
            <a:r>
              <a:rPr lang="en-US" b="1" dirty="0"/>
              <a:t>Say thanks </a:t>
            </a:r>
            <a:r>
              <a:rPr lang="en-US" dirty="0"/>
              <a:t>Crediting isn’t required, but is appreciated and allows photographers to gain exposure. </a:t>
            </a:r>
            <a:br>
              <a:rPr lang="en-US" dirty="0"/>
            </a:br>
            <a:r>
              <a:rPr lang="en-US" dirty="0"/>
              <a:t>Copy the text below or </a:t>
            </a:r>
            <a:r>
              <a:rPr lang="en-US" dirty="0">
                <a:hlinkClick r:id="rId5"/>
              </a:rPr>
              <a:t>embed a credit badge</a:t>
            </a:r>
            <a:r>
              <a:rPr lang="en-US" dirty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42687-6B1C-F24B-8037-932C07261F7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8622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Photo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>
                <a:hlinkClick r:id="rId3"/>
              </a:rPr>
              <a:t>Paolo </a:t>
            </a:r>
            <a:r>
              <a:rPr lang="de-DE" dirty="0" err="1">
                <a:hlinkClick r:id="rId3"/>
              </a:rPr>
              <a:t>Santarsiero</a:t>
            </a:r>
            <a:r>
              <a:rPr lang="de-DE" dirty="0"/>
              <a:t> on </a:t>
            </a:r>
            <a:r>
              <a:rPr lang="de-DE" dirty="0" err="1">
                <a:hlinkClick r:id="rId4"/>
              </a:rPr>
              <a:t>Unsplash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42687-6B1C-F24B-8037-932C07261F7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7764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Nathan Dumlao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42687-6B1C-F24B-8037-932C07261F7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325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>
                <a:hlinkClick r:id="rId3"/>
              </a:rPr>
              <a:t>Ian Baldwin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42687-6B1C-F24B-8037-932C07261F7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4435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Photo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>
                <a:hlinkClick r:id="rId3"/>
              </a:rPr>
              <a:t>Kelly </a:t>
            </a:r>
            <a:r>
              <a:rPr lang="fi-FI" dirty="0" err="1">
                <a:hlinkClick r:id="rId3"/>
              </a:rPr>
              <a:t>Sikkema</a:t>
            </a:r>
            <a:r>
              <a:rPr lang="fi-FI" dirty="0"/>
              <a:t> on </a:t>
            </a:r>
            <a:r>
              <a:rPr lang="fi-FI" dirty="0" err="1">
                <a:hlinkClick r:id="rId4"/>
              </a:rPr>
              <a:t>Unsplash</a:t>
            </a:r>
            <a:endParaRPr lang="fi-FI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42687-6B1C-F24B-8037-932C07261F7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5256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Mike </a:t>
            </a:r>
            <a:r>
              <a:rPr lang="en-US" dirty="0" err="1">
                <a:hlinkClick r:id="rId3"/>
              </a:rPr>
              <a:t>Tinnion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42687-6B1C-F24B-8037-932C07261F7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4388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Sharon McCutcheon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42687-6B1C-F24B-8037-932C07261F7D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7190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Sharon McCutcheon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42687-6B1C-F24B-8037-932C07261F7D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08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Sharon McCutcheon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42687-6B1C-F24B-8037-932C07261F7D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4496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 err="1">
                <a:hlinkClick r:id="rId3"/>
              </a:rPr>
              <a:t>Adli</a:t>
            </a:r>
            <a:r>
              <a:rPr lang="en-US" dirty="0">
                <a:hlinkClick r:id="rId3"/>
              </a:rPr>
              <a:t> Wahid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42687-6B1C-F24B-8037-932C07261F7D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87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>
                <a:hlinkClick r:id="rId3"/>
              </a:rPr>
              <a:t>JOHN TOWNER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42687-6B1C-F24B-8037-932C07261F7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1720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>
                <a:hlinkClick r:id="rId3"/>
              </a:rPr>
              <a:t>Shot by </a:t>
            </a:r>
            <a:r>
              <a:rPr lang="en-US" dirty="0" err="1">
                <a:hlinkClick r:id="rId3"/>
              </a:rPr>
              <a:t>Cerqueira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42687-6B1C-F24B-8037-932C07261F7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4982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>
                <a:hlinkClick r:id="rId3"/>
              </a:rPr>
              <a:t>Giga </a:t>
            </a:r>
            <a:r>
              <a:rPr lang="en-US" dirty="0" err="1">
                <a:hlinkClick r:id="rId3"/>
              </a:rPr>
              <a:t>Khurtsilava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42687-6B1C-F24B-8037-932C07261F7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8787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>
                <a:hlinkClick r:id="rId3"/>
              </a:rPr>
              <a:t>Giga </a:t>
            </a:r>
            <a:r>
              <a:rPr lang="en-US" dirty="0" err="1">
                <a:hlinkClick r:id="rId3"/>
              </a:rPr>
              <a:t>Khurtsilava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42687-6B1C-F24B-8037-932C07261F7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5784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>
                <a:hlinkClick r:id="rId3"/>
              </a:rPr>
              <a:t>Giga </a:t>
            </a:r>
            <a:r>
              <a:rPr lang="en-US" dirty="0" err="1">
                <a:hlinkClick r:id="rId3"/>
              </a:rPr>
              <a:t>Khurtsilava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42687-6B1C-F24B-8037-932C07261F7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1621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davide-cantelli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42687-6B1C-F24B-8037-932C07261F7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4270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davide-cantelli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42687-6B1C-F24B-8037-932C07261F7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301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Photo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>
                <a:hlinkClick r:id="rId3"/>
              </a:rPr>
              <a:t>Paolo </a:t>
            </a:r>
            <a:r>
              <a:rPr lang="de-DE" dirty="0" err="1">
                <a:hlinkClick r:id="rId3"/>
              </a:rPr>
              <a:t>Santarsiero</a:t>
            </a:r>
            <a:r>
              <a:rPr lang="de-DE" dirty="0"/>
              <a:t> on </a:t>
            </a:r>
            <a:r>
              <a:rPr lang="de-DE" dirty="0" err="1">
                <a:hlinkClick r:id="rId4"/>
              </a:rPr>
              <a:t>Unsplash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42687-6B1C-F24B-8037-932C07261F7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131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1353800" y="6603674"/>
            <a:ext cx="838200" cy="203631"/>
          </a:xfrm>
          <a:prstGeom prst="rect">
            <a:avLst/>
          </a:prstGeom>
        </p:spPr>
        <p:txBody>
          <a:bodyPr/>
          <a:lstStyle/>
          <a:p>
            <a:fld id="{AB6A2423-8541-2640-8E54-8C1ED86EB4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686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52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47B4ED"/>
          </a:solidFill>
          <a:latin typeface="Avenir Next Medium" charset="0"/>
          <a:ea typeface="Avenir Next Medium" charset="0"/>
          <a:cs typeface="Avenir Next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7B4ED"/>
        </a:buClr>
        <a:buFont typeface="Courier New" charset="0"/>
        <a:buChar char="o"/>
        <a:defRPr sz="2400" b="0" i="0" kern="1200">
          <a:solidFill>
            <a:srgbClr val="28225C"/>
          </a:solidFill>
          <a:latin typeface="Avenir Next Medium" charset="0"/>
          <a:ea typeface="Avenir Next Medium" charset="0"/>
          <a:cs typeface="Avenir Next Medium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7B4ED"/>
        </a:buClr>
        <a:buFont typeface="Courier New" charset="0"/>
        <a:buChar char="o"/>
        <a:defRPr sz="2400" b="0" i="0" kern="1200">
          <a:solidFill>
            <a:srgbClr val="28225C"/>
          </a:solidFill>
          <a:latin typeface="Avenir Next Medium" charset="0"/>
          <a:ea typeface="Avenir Next Medium" charset="0"/>
          <a:cs typeface="Avenir Next Medium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7B4ED"/>
        </a:buClr>
        <a:buFont typeface="Courier New" charset="0"/>
        <a:buChar char="o"/>
        <a:defRPr sz="2400" b="0" i="0" kern="1200">
          <a:solidFill>
            <a:srgbClr val="28225C"/>
          </a:solidFill>
          <a:latin typeface="Avenir Next Medium" charset="0"/>
          <a:ea typeface="Avenir Next Medium" charset="0"/>
          <a:cs typeface="Avenir Next Medium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7B4ED"/>
        </a:buClr>
        <a:buFont typeface="Courier New" charset="0"/>
        <a:buChar char="o"/>
        <a:defRPr sz="2400" b="0" i="0" kern="1200">
          <a:solidFill>
            <a:srgbClr val="28225C"/>
          </a:solidFill>
          <a:latin typeface="Avenir Next Medium" charset="0"/>
          <a:ea typeface="Avenir Next Medium" charset="0"/>
          <a:cs typeface="Avenir Next Medium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7B4ED"/>
        </a:buClr>
        <a:buFont typeface="Courier New" charset="0"/>
        <a:buChar char="o"/>
        <a:defRPr sz="2400" b="0" i="0" kern="1200">
          <a:solidFill>
            <a:srgbClr val="28225C"/>
          </a:solidFill>
          <a:latin typeface="Avenir Next Medium" charset="0"/>
          <a:ea typeface="Avenir Next Medium" charset="0"/>
          <a:cs typeface="Avenir Next Mediu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jpe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jpe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jpe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jpe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jpe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jpe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jpe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jpe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jpe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ED41C0E-9EF1-4E8F-A568-F715D6B3B2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B647FB6-F206-4EAC-A217-29989FE9CC1D}"/>
              </a:ext>
            </a:extLst>
          </p:cNvPr>
          <p:cNvSpPr txBox="1"/>
          <p:nvPr/>
        </p:nvSpPr>
        <p:spPr>
          <a:xfrm>
            <a:off x="1926066" y="2039445"/>
            <a:ext cx="8957834" cy="2345257"/>
          </a:xfrm>
          <a:prstGeom prst="rect">
            <a:avLst/>
          </a:prstGeom>
          <a:noFill/>
        </p:spPr>
        <p:txBody>
          <a:bodyPr wrap="square" lIns="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16600" dirty="0" err="1">
                <a:solidFill>
                  <a:schemeClr val="bg1"/>
                </a:solidFill>
                <a:effectLst>
                  <a:outerShdw blurRad="25400" algn="ctr" rotWithShape="0">
                    <a:prstClr val="black">
                      <a:alpha val="15000"/>
                    </a:prst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Yuunus</a:t>
            </a:r>
            <a:r>
              <a:rPr lang="de-DE" sz="8000" baseline="60000" dirty="0">
                <a:solidFill>
                  <a:schemeClr val="bg1"/>
                </a:solidFill>
                <a:effectLst>
                  <a:outerShdw blurRad="25400" algn="ctr" rotWithShape="0">
                    <a:prstClr val="black">
                      <a:alpha val="20000"/>
                    </a:prst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(</a:t>
            </a:r>
            <a:r>
              <a:rPr lang="de-DE" sz="8000" baseline="60000" dirty="0" err="1">
                <a:solidFill>
                  <a:schemeClr val="bg1"/>
                </a:solidFill>
                <a:effectLst>
                  <a:outerShdw blurRad="25400" algn="ctr" rotWithShape="0">
                    <a:prstClr val="black">
                      <a:alpha val="20000"/>
                    </a:prst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as</a:t>
            </a:r>
            <a:r>
              <a:rPr lang="de-DE" sz="8000" baseline="60000" dirty="0">
                <a:solidFill>
                  <a:schemeClr val="bg1"/>
                </a:solidFill>
                <a:effectLst>
                  <a:outerShdw blurRad="25400" algn="ctr" rotWithShape="0">
                    <a:prstClr val="black">
                      <a:alpha val="20000"/>
                    </a:prst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)</a:t>
            </a:r>
            <a:endParaRPr lang="de-DE" sz="6000" baseline="60000" dirty="0">
              <a:solidFill>
                <a:schemeClr val="bg1"/>
              </a:solidFill>
              <a:effectLst>
                <a:outerShdw blurRad="25400" algn="ctr" rotWithShape="0">
                  <a:prstClr val="black">
                    <a:alpha val="20000"/>
                  </a:prst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1ED36A8-4B9A-454E-BE13-277E68CC54EB}"/>
              </a:ext>
            </a:extLst>
          </p:cNvPr>
          <p:cNvSpPr/>
          <p:nvPr/>
        </p:nvSpPr>
        <p:spPr>
          <a:xfrm>
            <a:off x="3656737" y="2297911"/>
            <a:ext cx="5571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Über die Geschichte des Propheten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224979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6F18242E-4654-411B-86D6-5AB57C22F5C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think-cell Folie" r:id="rId5" imgW="425" imgH="424" progId="TCLayout.ActiveDocument.1">
                  <p:embed/>
                </p:oleObj>
              </mc:Choice>
              <mc:Fallback>
                <p:oleObj name="think-cell Folie" r:id="rId5" imgW="425" imgH="424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6F18242E-4654-411B-86D6-5AB57C22F5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1887C99E-C907-4A65-B399-365538D8C4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1" cy="6858001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A69EB00B-D1FE-4249-A69B-E200F321DD9D}"/>
              </a:ext>
            </a:extLst>
          </p:cNvPr>
          <p:cNvSpPr/>
          <p:nvPr/>
        </p:nvSpPr>
        <p:spPr>
          <a:xfrm>
            <a:off x="5162118" y="6352622"/>
            <a:ext cx="1866902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de-DE" sz="1600" kern="150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(</a:t>
            </a:r>
            <a:r>
              <a:rPr lang="de-DE" sz="1600" kern="150" dirty="0" err="1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Quran</a:t>
            </a:r>
            <a:r>
              <a:rPr lang="de-DE" sz="1600" kern="150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10:98)</a:t>
            </a:r>
            <a:endParaRPr lang="de-DE" sz="1600" kern="150" dirty="0">
              <a:solidFill>
                <a:schemeClr val="bg1"/>
              </a:solidFill>
              <a:latin typeface="Segoe UI Light" panose="020B0502040204020203" pitchFamily="34" charset="0"/>
              <a:ea typeface="SimSun" panose="02010600030101010101" pitchFamily="2" charset="-122"/>
              <a:cs typeface="Segoe UI Light" panose="020B0502040204020203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443B0AD-F5C2-4E84-85BB-285D9E5F2B06}"/>
              </a:ext>
            </a:extLst>
          </p:cNvPr>
          <p:cNvSpPr/>
          <p:nvPr/>
        </p:nvSpPr>
        <p:spPr>
          <a:xfrm>
            <a:off x="480637" y="403142"/>
            <a:ext cx="5784104" cy="1896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de-DE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„Wenn doch (irgend)eine Stadt Imaan/ Überzeugung gehabt hätte, so dass ihr diese genützt hätte! (Keine tat es), außer dem Volk des Yunus. Als sie Imaan/ Überzeugung verinnerlichten, hoben Wir die schändliche Strafe im diesseitigen Leben von ihnen auf und gewährten ihnen Nießbrauch auf Zeit.“ </a:t>
            </a:r>
          </a:p>
        </p:txBody>
      </p:sp>
    </p:spTree>
    <p:extLst>
      <p:ext uri="{BB962C8B-B14F-4D97-AF65-F5344CB8AC3E}">
        <p14:creationId xmlns:p14="http://schemas.microsoft.com/office/powerpoint/2010/main" val="254678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D5D01729-1064-4F9F-A2F9-A0C2BA3A090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314695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think-cell Folie" r:id="rId5" imgW="425" imgH="424" progId="TCLayout.ActiveDocument.1">
                  <p:embed/>
                </p:oleObj>
              </mc:Choice>
              <mc:Fallback>
                <p:oleObj name="think-cell Folie" r:id="rId5" imgW="425" imgH="424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D5D01729-1064-4F9F-A2F9-A0C2BA3A09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22CD88E1-6CA8-4614-B55D-B97F9FECE1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0" y="0"/>
            <a:ext cx="12188816" cy="685620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91421DA-6DA7-4CFE-A779-42207776D41A}"/>
              </a:ext>
            </a:extLst>
          </p:cNvPr>
          <p:cNvSpPr/>
          <p:nvPr/>
        </p:nvSpPr>
        <p:spPr>
          <a:xfrm>
            <a:off x="4294697" y="2829770"/>
            <a:ext cx="361349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de-DE" sz="6600" b="1" kern="15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Lektionen</a:t>
            </a:r>
            <a:endParaRPr lang="de-DE" sz="7200" b="1" kern="150" dirty="0">
              <a:solidFill>
                <a:schemeClr val="bg1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0339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D5D01729-1064-4F9F-A2F9-A0C2BA3A090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739140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think-cell Folie" r:id="rId5" imgW="425" imgH="424" progId="TCLayout.ActiveDocument.1">
                  <p:embed/>
                </p:oleObj>
              </mc:Choice>
              <mc:Fallback>
                <p:oleObj name="think-cell Folie" r:id="rId5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2933F150-4A22-4BC7-908B-C4406C9AE80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" y="0"/>
            <a:ext cx="12191984" cy="6857991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91421DA-6DA7-4CFE-A779-42207776D41A}"/>
              </a:ext>
            </a:extLst>
          </p:cNvPr>
          <p:cNvSpPr/>
          <p:nvPr/>
        </p:nvSpPr>
        <p:spPr>
          <a:xfrm>
            <a:off x="4294697" y="2829770"/>
            <a:ext cx="361349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de-DE" sz="6600" b="1" kern="15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Lektionen</a:t>
            </a:r>
            <a:endParaRPr lang="de-DE" sz="7200" b="1" kern="150" dirty="0">
              <a:solidFill>
                <a:schemeClr val="bg1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3645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9F3611E-41FD-4F84-936D-ECCD070E5F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6E9CC816-3BF6-4FF8-8051-AAA501F98F6B}"/>
              </a:ext>
            </a:extLst>
          </p:cNvPr>
          <p:cNvSpPr/>
          <p:nvPr/>
        </p:nvSpPr>
        <p:spPr>
          <a:xfrm>
            <a:off x="976693" y="1184991"/>
            <a:ext cx="2707881" cy="1510771"/>
          </a:xfrm>
          <a:prstGeom prst="rect">
            <a:avLst/>
          </a:prstGeom>
          <a:noFill/>
        </p:spPr>
        <p:txBody>
          <a:bodyPr wrap="square" lIns="108000" tIns="108000" rIns="108000" bIns="108000">
            <a:spAutoFit/>
          </a:bodyPr>
          <a:lstStyle/>
          <a:p>
            <a:pPr>
              <a:spcAft>
                <a:spcPts val="0"/>
              </a:spcAft>
            </a:pPr>
            <a:r>
              <a:rPr lang="de-DE" sz="2800" kern="15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Wenn man seine Fehler einsieht, kommt Hilfe</a:t>
            </a:r>
            <a:endParaRPr lang="de-DE" kern="150" dirty="0">
              <a:latin typeface="Segoe UI Light" panose="020B0502040204020203" pitchFamily="34" charset="0"/>
              <a:ea typeface="SimSun" panose="02010600030101010101" pitchFamily="2" charset="-122"/>
              <a:cs typeface="Segoe UI Light" panose="020B0502040204020203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4E35784-E65F-4DDE-8FE1-AC6837881BC1}"/>
              </a:ext>
            </a:extLst>
          </p:cNvPr>
          <p:cNvSpPr/>
          <p:nvPr/>
        </p:nvSpPr>
        <p:spPr>
          <a:xfrm>
            <a:off x="4581136" y="1092658"/>
            <a:ext cx="2991239" cy="1695437"/>
          </a:xfrm>
          <a:prstGeom prst="rect">
            <a:avLst/>
          </a:prstGeom>
          <a:noFill/>
        </p:spPr>
        <p:txBody>
          <a:bodyPr wrap="square" lIns="108000" tIns="108000" rIns="108000" bIns="108000">
            <a:spAutoFit/>
          </a:bodyPr>
          <a:lstStyle/>
          <a:p>
            <a:pPr>
              <a:spcAft>
                <a:spcPts val="0"/>
              </a:spcAft>
            </a:pPr>
            <a:r>
              <a:rPr lang="de-DE" sz="2400" kern="150" dirty="0">
                <a:latin typeface="Segoe Condensed" panose="020B0606040200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Allah zu preisen bedeutet Hilfe bei gegenwärtigen oder zukünftigen Krisen zu bekommen</a:t>
            </a:r>
            <a:endParaRPr lang="de-DE" sz="1600" kern="150" dirty="0">
              <a:latin typeface="Segoe Condensed" panose="020B0606040200020203" pitchFamily="34" charset="0"/>
              <a:ea typeface="SimSun" panose="02010600030101010101" pitchFamily="2" charset="-122"/>
              <a:cs typeface="Segoe UI Light" panose="020B0502040204020203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1B8D9C3-E2F2-4013-98F9-C57F6AA8D7B3}"/>
              </a:ext>
            </a:extLst>
          </p:cNvPr>
          <p:cNvSpPr/>
          <p:nvPr/>
        </p:nvSpPr>
        <p:spPr>
          <a:xfrm>
            <a:off x="8162651" y="1092658"/>
            <a:ext cx="2707881" cy="1695437"/>
          </a:xfrm>
          <a:prstGeom prst="rect">
            <a:avLst/>
          </a:prstGeom>
          <a:noFill/>
        </p:spPr>
        <p:txBody>
          <a:bodyPr wrap="square" lIns="108000" tIns="108000" rIns="108000" bIns="108000">
            <a:spAutoFit/>
          </a:bodyPr>
          <a:lstStyle/>
          <a:p>
            <a:pPr>
              <a:spcAft>
                <a:spcPts val="0"/>
              </a:spcAft>
            </a:pPr>
            <a:r>
              <a:rPr lang="de-DE" sz="3200" kern="150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Reuige bekommen Versorgung</a:t>
            </a:r>
            <a:endParaRPr lang="de-DE" sz="2000" kern="150" dirty="0">
              <a:latin typeface="Segoe UI Semibold" panose="020B0702040204020203" pitchFamily="34" charset="0"/>
              <a:ea typeface="SimSun" panose="02010600030101010101" pitchFamily="2" charset="-122"/>
              <a:cs typeface="Segoe UI Semibold" panose="020B0702040204020203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597A561-BB65-43A8-99E4-4B0BA1F1E103}"/>
              </a:ext>
            </a:extLst>
          </p:cNvPr>
          <p:cNvSpPr/>
          <p:nvPr/>
        </p:nvSpPr>
        <p:spPr>
          <a:xfrm>
            <a:off x="976693" y="3637751"/>
            <a:ext cx="3157157" cy="2064769"/>
          </a:xfrm>
          <a:prstGeom prst="rect">
            <a:avLst/>
          </a:prstGeom>
          <a:noFill/>
        </p:spPr>
        <p:txBody>
          <a:bodyPr wrap="square" lIns="108000" tIns="108000" rIns="108000" bIns="108000">
            <a:spAutoFit/>
          </a:bodyPr>
          <a:lstStyle/>
          <a:p>
            <a:pPr>
              <a:spcAft>
                <a:spcPts val="0"/>
              </a:spcAft>
            </a:pPr>
            <a:r>
              <a:rPr lang="de-DE" sz="2000" kern="150" dirty="0">
                <a:latin typeface="Segoe Condensed" panose="020B0606040200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Die Lehren aus der Geschichte gelten </a:t>
            </a:r>
            <a:br>
              <a:rPr lang="de-DE" sz="2000" kern="150" dirty="0">
                <a:latin typeface="Segoe Condensed" panose="020B0606040200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</a:br>
            <a:r>
              <a:rPr lang="de-DE" sz="2000" kern="150" dirty="0">
                <a:latin typeface="Segoe Condensed" panose="020B0606040200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nicht nur für </a:t>
            </a:r>
            <a:r>
              <a:rPr lang="de-DE" sz="2000" kern="150" dirty="0" err="1">
                <a:latin typeface="Segoe Condensed" panose="020B0606040200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Yuunus</a:t>
            </a:r>
            <a:r>
              <a:rPr lang="de-DE" sz="2000" kern="150" dirty="0">
                <a:latin typeface="Segoe Condensed" panose="020B0606040200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(</a:t>
            </a:r>
            <a:r>
              <a:rPr lang="de-DE" sz="2000" kern="150" dirty="0" err="1">
                <a:latin typeface="Segoe Condensed" panose="020B0606040200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as</a:t>
            </a:r>
            <a:r>
              <a:rPr lang="de-DE" sz="2000" kern="150" dirty="0">
                <a:latin typeface="Segoe Condensed" panose="020B0606040200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) sondern für die </a:t>
            </a:r>
            <a:r>
              <a:rPr lang="de-DE" sz="2000" kern="150" dirty="0" err="1">
                <a:latin typeface="Segoe Condensed" panose="020B0606040200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ImaanHabenden</a:t>
            </a:r>
            <a:r>
              <a:rPr lang="de-DE" sz="2000" kern="150" dirty="0">
                <a:latin typeface="Segoe Condensed" panose="020B0606040200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/</a:t>
            </a:r>
            <a:r>
              <a:rPr lang="de-DE" sz="2000" kern="150" dirty="0" err="1">
                <a:latin typeface="Segoe Condensed" panose="020B0606040200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Mu`min</a:t>
            </a:r>
            <a:r>
              <a:rPr lang="de-DE" sz="2000" kern="150" dirty="0">
                <a:latin typeface="Segoe Condensed" panose="020B0606040200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im Allgemeinen</a:t>
            </a:r>
            <a:endParaRPr lang="de-DE" sz="2000" kern="150" dirty="0">
              <a:latin typeface="Segoe Condensed" panose="020B0606040200020203" pitchFamily="34" charset="0"/>
              <a:ea typeface="SimSun" panose="02010600030101010101" pitchFamily="2" charset="-122"/>
              <a:cs typeface="Segoe UI Light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C14A483-9378-47EA-87AA-60D0C03E4717}"/>
              </a:ext>
            </a:extLst>
          </p:cNvPr>
          <p:cNvSpPr/>
          <p:nvPr/>
        </p:nvSpPr>
        <p:spPr>
          <a:xfrm>
            <a:off x="4482846" y="3591584"/>
            <a:ext cx="3304302" cy="2434101"/>
          </a:xfrm>
          <a:prstGeom prst="rect">
            <a:avLst/>
          </a:prstGeom>
          <a:noFill/>
        </p:spPr>
        <p:txBody>
          <a:bodyPr wrap="square" lIns="108000" tIns="108000" rIns="108000" bIns="108000">
            <a:spAutoFit/>
          </a:bodyPr>
          <a:lstStyle/>
          <a:p>
            <a:pPr lvl="0"/>
            <a:r>
              <a:rPr lang="de-DE" sz="1600" kern="150" dirty="0">
                <a:latin typeface="Segoe Condensed" panose="020B0606040200020203" pitchFamily="34" charset="0"/>
                <a:cs typeface="Segoe UI Light" panose="020B0502040204020203" pitchFamily="34" charset="0"/>
              </a:rPr>
              <a:t>Man muss immer nach </a:t>
            </a:r>
            <a:br>
              <a:rPr lang="de-DE" sz="1600" kern="150" dirty="0">
                <a:latin typeface="Segoe Condensed" panose="020B0606040200020203" pitchFamily="34" charset="0"/>
                <a:cs typeface="Segoe UI Light" panose="020B0502040204020203" pitchFamily="34" charset="0"/>
              </a:rPr>
            </a:br>
            <a:r>
              <a:rPr lang="de-DE" sz="1600" kern="150" dirty="0">
                <a:latin typeface="Segoe Condensed" panose="020B0606040200020203" pitchFamily="34" charset="0"/>
                <a:cs typeface="Segoe UI Light" panose="020B0502040204020203" pitchFamily="34" charset="0"/>
              </a:rPr>
              <a:t>Allahs Willen suchen und sich diesem dann fügen, ansonsten warten Schwierigkeiten. </a:t>
            </a:r>
            <a:br>
              <a:rPr lang="de-DE" sz="1600" kern="150" dirty="0">
                <a:latin typeface="Segoe Condensed" panose="020B0606040200020203" pitchFamily="34" charset="0"/>
                <a:cs typeface="Segoe UI Light" panose="020B0502040204020203" pitchFamily="34" charset="0"/>
              </a:rPr>
            </a:br>
            <a:br>
              <a:rPr lang="de-DE" sz="1600" kern="150" dirty="0">
                <a:latin typeface="Segoe Condensed" panose="020B0606040200020203" pitchFamily="34" charset="0"/>
                <a:cs typeface="Segoe UI Light" panose="020B0502040204020203" pitchFamily="34" charset="0"/>
              </a:rPr>
            </a:br>
            <a:r>
              <a:rPr lang="de-DE" sz="1600" kern="150" dirty="0">
                <a:latin typeface="Segoe Condensed" panose="020B0606040200020203" pitchFamily="34" charset="0"/>
                <a:cs typeface="Segoe UI Light" panose="020B0502040204020203" pitchFamily="34" charset="0"/>
              </a:rPr>
              <a:t>Wenn es nicht gut im Leben läuft. Soll man sich fragen, ob man Allah gegenüber etwas falsch macht 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0C54006-9B80-437A-957F-D867B084000D}"/>
              </a:ext>
            </a:extLst>
          </p:cNvPr>
          <p:cNvSpPr/>
          <p:nvPr/>
        </p:nvSpPr>
        <p:spPr>
          <a:xfrm>
            <a:off x="8162651" y="4130193"/>
            <a:ext cx="3051984" cy="1079884"/>
          </a:xfrm>
          <a:prstGeom prst="rect">
            <a:avLst/>
          </a:prstGeom>
          <a:noFill/>
        </p:spPr>
        <p:txBody>
          <a:bodyPr wrap="square" lIns="108000" tIns="108000" rIns="108000" bIns="108000">
            <a:spAutoFit/>
          </a:bodyPr>
          <a:lstStyle/>
          <a:p>
            <a:pPr>
              <a:spcAft>
                <a:spcPts val="0"/>
              </a:spcAft>
            </a:pPr>
            <a:r>
              <a:rPr lang="de-DE" sz="2800" kern="150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Man sollte immer Hoffnung haben</a:t>
            </a:r>
            <a:endParaRPr lang="de-DE" kern="150" dirty="0">
              <a:latin typeface="Segoe UI Semibold" panose="020B0702040204020203" pitchFamily="34" charset="0"/>
              <a:ea typeface="SimSun" panose="02010600030101010101" pitchFamily="2" charset="-122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84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0332A52-350B-4343-946C-57042239DA8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04753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think-cell Folie" r:id="rId5" imgW="425" imgH="424" progId="TCLayout.ActiveDocument.1">
                  <p:embed/>
                </p:oleObj>
              </mc:Choice>
              <mc:Fallback>
                <p:oleObj name="think-cell Folie" r:id="rId5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Grafik 9">
            <a:extLst>
              <a:ext uri="{FF2B5EF4-FFF2-40B4-BE49-F238E27FC236}">
                <a16:creationId xmlns:a16="http://schemas.microsoft.com/office/drawing/2014/main" id="{860A79D6-0227-41EF-BD8E-CBAF24FF37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424B5420-7A26-4739-B603-5B673D3AB765}"/>
              </a:ext>
            </a:extLst>
          </p:cNvPr>
          <p:cNvSpPr/>
          <p:nvPr/>
        </p:nvSpPr>
        <p:spPr>
          <a:xfrm>
            <a:off x="6417470" y="1760169"/>
            <a:ext cx="3752320" cy="1079884"/>
          </a:xfrm>
          <a:prstGeom prst="rect">
            <a:avLst/>
          </a:prstGeom>
          <a:noFill/>
        </p:spPr>
        <p:txBody>
          <a:bodyPr wrap="square" lIns="108000" tIns="108000" rIns="108000" bIns="108000">
            <a:spAutoFit/>
          </a:bodyPr>
          <a:lstStyle/>
          <a:p>
            <a:pPr>
              <a:spcAft>
                <a:spcPts val="0"/>
              </a:spcAft>
            </a:pPr>
            <a:r>
              <a:rPr lang="de-DE" sz="2800" kern="150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Manchmal braucht Gutes seine Zeit</a:t>
            </a:r>
            <a:endParaRPr lang="de-DE" kern="150" dirty="0">
              <a:latin typeface="Segoe UI Semibold" panose="020B0702040204020203" pitchFamily="34" charset="0"/>
              <a:ea typeface="SimSun" panose="02010600030101010101" pitchFamily="2" charset="-122"/>
              <a:cs typeface="Segoe UI Semibold" panose="020B0702040204020203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B6090A9-A57C-4D40-9E74-938C7770CA58}"/>
              </a:ext>
            </a:extLst>
          </p:cNvPr>
          <p:cNvSpPr/>
          <p:nvPr/>
        </p:nvSpPr>
        <p:spPr>
          <a:xfrm>
            <a:off x="6417470" y="3015655"/>
            <a:ext cx="3752320" cy="1079884"/>
          </a:xfrm>
          <a:prstGeom prst="rect">
            <a:avLst/>
          </a:prstGeom>
          <a:noFill/>
        </p:spPr>
        <p:txBody>
          <a:bodyPr wrap="square" lIns="108000" tIns="108000" rIns="108000" bIns="108000">
            <a:spAutoFit/>
          </a:bodyPr>
          <a:lstStyle/>
          <a:p>
            <a:pPr>
              <a:spcAft>
                <a:spcPts val="0"/>
              </a:spcAft>
            </a:pPr>
            <a:r>
              <a:rPr lang="de-DE" sz="2800" kern="150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Geduld erspart </a:t>
            </a:r>
            <a:br>
              <a:rPr lang="de-DE" sz="2800" kern="150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de-DE" sz="2800" kern="150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einem Probleme</a:t>
            </a:r>
            <a:endParaRPr lang="de-DE" kern="150" dirty="0">
              <a:latin typeface="Segoe UI Semibold" panose="020B0702040204020203" pitchFamily="34" charset="0"/>
              <a:ea typeface="SimSun" panose="02010600030101010101" pitchFamily="2" charset="-122"/>
              <a:cs typeface="Segoe UI Semibold" panose="020B0702040204020203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5497244-E0E5-4CD8-BF57-64FD73259617}"/>
              </a:ext>
            </a:extLst>
          </p:cNvPr>
          <p:cNvSpPr/>
          <p:nvPr/>
        </p:nvSpPr>
        <p:spPr>
          <a:xfrm>
            <a:off x="6417470" y="4271140"/>
            <a:ext cx="3752320" cy="1079884"/>
          </a:xfrm>
          <a:prstGeom prst="rect">
            <a:avLst/>
          </a:prstGeom>
          <a:noFill/>
        </p:spPr>
        <p:txBody>
          <a:bodyPr wrap="square" lIns="108000" tIns="108000" rIns="108000" bIns="108000">
            <a:spAutoFit/>
          </a:bodyPr>
          <a:lstStyle/>
          <a:p>
            <a:pPr>
              <a:spcAft>
                <a:spcPts val="0"/>
              </a:spcAft>
            </a:pPr>
            <a:r>
              <a:rPr lang="de-DE" sz="2800" kern="150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Imaan/Überzeugung wendet Strafe ab</a:t>
            </a:r>
            <a:endParaRPr lang="de-DE" kern="150" dirty="0">
              <a:latin typeface="Segoe UI Semibold" panose="020B0702040204020203" pitchFamily="34" charset="0"/>
              <a:ea typeface="SimSun" panose="02010600030101010101" pitchFamily="2" charset="-122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27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FD3C842B-8F84-4B5E-B0CA-611C6CC3620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46486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think-cell Folie" r:id="rId5" imgW="425" imgH="424" progId="TCLayout.ActiveDocument.1">
                  <p:embed/>
                </p:oleObj>
              </mc:Choice>
              <mc:Fallback>
                <p:oleObj name="think-cell Folie" r:id="rId5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B8FE9A75-D023-44C5-B61F-28160717AA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4D2ADCA1-CFFA-4004-9E6D-862E090C8782}"/>
              </a:ext>
            </a:extLst>
          </p:cNvPr>
          <p:cNvSpPr/>
          <p:nvPr/>
        </p:nvSpPr>
        <p:spPr>
          <a:xfrm>
            <a:off x="3425371" y="2112875"/>
            <a:ext cx="5341258" cy="3172764"/>
          </a:xfrm>
          <a:prstGeom prst="rect">
            <a:avLst/>
          </a:prstGeom>
          <a:noFill/>
        </p:spPr>
        <p:txBody>
          <a:bodyPr wrap="square" lIns="108000" tIns="108000" rIns="108000" bIns="108000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4800" kern="15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Die Besonderheit </a:t>
            </a:r>
            <a:br>
              <a:rPr lang="de-DE" sz="4800" kern="15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</a:br>
            <a:r>
              <a:rPr lang="de-DE" sz="4800" kern="15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des Bittgebetes </a:t>
            </a:r>
            <a:br>
              <a:rPr lang="de-DE" sz="4800" kern="15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</a:br>
            <a:r>
              <a:rPr lang="de-DE" sz="4800" kern="15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des Propheten </a:t>
            </a:r>
            <a:r>
              <a:rPr lang="de-DE" sz="4800" kern="150" dirty="0" err="1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Yuunus</a:t>
            </a:r>
            <a:r>
              <a:rPr lang="de-DE" sz="4800" kern="15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</a:t>
            </a:r>
            <a:r>
              <a:rPr lang="de-DE" sz="3600" kern="150" baseline="6000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(</a:t>
            </a:r>
            <a:r>
              <a:rPr lang="de-DE" sz="3600" kern="150" baseline="60000" dirty="0" err="1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as</a:t>
            </a:r>
            <a:r>
              <a:rPr lang="de-DE" sz="3600" kern="150" baseline="6000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)</a:t>
            </a:r>
            <a:endParaRPr lang="de-DE" sz="3600" kern="150" dirty="0">
              <a:latin typeface="Segoe UI Light" panose="020B0502040204020203" pitchFamily="34" charset="0"/>
              <a:ea typeface="SimSun" panose="02010600030101010101" pitchFamily="2" charset="-122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95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FD3C842B-8F84-4B5E-B0CA-611C6CC3620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94448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think-cell Folie" r:id="rId5" imgW="425" imgH="424" progId="TCLayout.ActiveDocument.1">
                  <p:embed/>
                </p:oleObj>
              </mc:Choice>
              <mc:Fallback>
                <p:oleObj name="think-cell Folie" r:id="rId5" imgW="425" imgH="424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FD3C842B-8F84-4B5E-B0CA-611C6CC362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5278DEE7-4F85-4091-BE14-B3A04C6E63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E045069-9BAD-4E4A-AE78-32EE0DE49EA1}"/>
              </a:ext>
            </a:extLst>
          </p:cNvPr>
          <p:cNvSpPr/>
          <p:nvPr/>
        </p:nvSpPr>
        <p:spPr>
          <a:xfrm>
            <a:off x="783772" y="2564296"/>
            <a:ext cx="106299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sz="6000" dirty="0">
                <a:ea typeface="SimSun" panose="02010600030101010101" pitchFamily="2" charset="-122"/>
                <a:cs typeface="Traditional Arabic" panose="02020603050405020304" pitchFamily="18" charset="-78"/>
              </a:rPr>
              <a:t>لا إِلَهَ إِلاَّ أَنْتَ سُبْحَانَكَ إِنِّي كُنتُ مِنْ الظَّالِمِينَ</a:t>
            </a:r>
          </a:p>
        </p:txBody>
      </p:sp>
    </p:spTree>
    <p:extLst>
      <p:ext uri="{BB962C8B-B14F-4D97-AF65-F5344CB8AC3E}">
        <p14:creationId xmlns:p14="http://schemas.microsoft.com/office/powerpoint/2010/main" val="338857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FD3C842B-8F84-4B5E-B0CA-611C6CC3620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think-cell Folie" r:id="rId5" imgW="425" imgH="424" progId="TCLayout.ActiveDocument.1">
                  <p:embed/>
                </p:oleObj>
              </mc:Choice>
              <mc:Fallback>
                <p:oleObj name="think-cell Folie" r:id="rId5" imgW="425" imgH="424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FD3C842B-8F84-4B5E-B0CA-611C6CC362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5278DEE7-4F85-4091-BE14-B3A04C6E63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83979782-C9E0-4EB7-AE96-CFAD7F62BF6A}"/>
              </a:ext>
            </a:extLst>
          </p:cNvPr>
          <p:cNvSpPr/>
          <p:nvPr/>
        </p:nvSpPr>
        <p:spPr>
          <a:xfrm>
            <a:off x="1121522" y="2672632"/>
            <a:ext cx="9948094" cy="1263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de-DE" sz="360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„Es gibt keinen Gott außer Dir! Preis sei Dir“ Gewiss, ich gehöre zu den Ungerechten.“</a:t>
            </a:r>
          </a:p>
        </p:txBody>
      </p:sp>
    </p:spTree>
    <p:extLst>
      <p:ext uri="{BB962C8B-B14F-4D97-AF65-F5344CB8AC3E}">
        <p14:creationId xmlns:p14="http://schemas.microsoft.com/office/powerpoint/2010/main" val="287258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ACA2E5F7-8056-438B-B54A-3FC86E03FDE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12045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think-cell Folie" r:id="rId5" imgW="425" imgH="424" progId="TCLayout.ActiveDocument.1">
                  <p:embed/>
                </p:oleObj>
              </mc:Choice>
              <mc:Fallback>
                <p:oleObj name="think-cell Folie" r:id="rId5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7C1F7E85-26EF-4169-8AA7-7F4BCC0B63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" y="0"/>
            <a:ext cx="12191993" cy="685799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521CDCA-7599-4E13-A1F6-3E4EBAB1054C}"/>
              </a:ext>
            </a:extLst>
          </p:cNvPr>
          <p:cNvSpPr txBox="1"/>
          <p:nvPr/>
        </p:nvSpPr>
        <p:spPr>
          <a:xfrm>
            <a:off x="511174" y="2090172"/>
            <a:ext cx="4432301" cy="29238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Bescheidenheit des Propheten Muhammad (</a:t>
            </a:r>
            <a:r>
              <a:rPr lang="de-DE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saw</a:t>
            </a:r>
            <a:r>
              <a:rPr lang="de-DE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), der sagte: „Niemand soll sagen, </a:t>
            </a:r>
            <a:br>
              <a:rPr lang="de-DE" sz="24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de-DE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ich sei besser als Yunus!“ </a:t>
            </a:r>
            <a:br>
              <a:rPr lang="de-DE" sz="24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de-DE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„Es gehört sich nicht für </a:t>
            </a:r>
            <a:br>
              <a:rPr lang="de-DE" sz="24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de-DE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einen Diener Allahs zu sagen, </a:t>
            </a:r>
            <a:br>
              <a:rPr lang="de-DE" sz="24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de-DE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ich sei besser als Yunus.!“</a:t>
            </a:r>
            <a:br>
              <a:rPr lang="de-DE" sz="24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de-DE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de-DE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Sahiih</a:t>
            </a:r>
            <a:r>
              <a:rPr lang="de-DE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Muslim)</a:t>
            </a:r>
            <a:endParaRPr lang="de-DE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793894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4F2F2E3-A007-4BB2-ABC3-B3A6FF3EDB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8673A39-5FEC-450E-8F72-645BEAF40385}"/>
              </a:ext>
            </a:extLst>
          </p:cNvPr>
          <p:cNvSpPr txBox="1"/>
          <p:nvPr/>
        </p:nvSpPr>
        <p:spPr>
          <a:xfrm>
            <a:off x="1822450" y="2387600"/>
            <a:ext cx="8559800" cy="20973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de-DE" sz="4800" dirty="0">
                <a:solidFill>
                  <a:srgbClr val="45595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„Auch </a:t>
            </a:r>
            <a:r>
              <a:rPr lang="de-DE" sz="4800" dirty="0" err="1">
                <a:solidFill>
                  <a:srgbClr val="45595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Yuunus</a:t>
            </a:r>
            <a:r>
              <a:rPr lang="de-DE" sz="4800" dirty="0">
                <a:solidFill>
                  <a:srgbClr val="45595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gehörte wahrlich</a:t>
            </a:r>
            <a:br>
              <a:rPr lang="de-DE" sz="4800" dirty="0">
                <a:solidFill>
                  <a:srgbClr val="45595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de-DE" sz="4800" dirty="0">
                <a:solidFill>
                  <a:srgbClr val="45595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zu den Gesandten.“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B8B9557-2D6F-4D47-B1D5-6B46F9CE9D1F}"/>
              </a:ext>
            </a:extLst>
          </p:cNvPr>
          <p:cNvSpPr txBox="1"/>
          <p:nvPr/>
        </p:nvSpPr>
        <p:spPr>
          <a:xfrm>
            <a:off x="8496300" y="4479924"/>
            <a:ext cx="1885951" cy="36051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de-DE" sz="2000" dirty="0" err="1">
                <a:solidFill>
                  <a:srgbClr val="45595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Quran</a:t>
            </a:r>
            <a:r>
              <a:rPr lang="de-DE" sz="2000" dirty="0">
                <a:solidFill>
                  <a:srgbClr val="45595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(37:139)</a:t>
            </a:r>
          </a:p>
        </p:txBody>
      </p:sp>
    </p:spTree>
    <p:extLst>
      <p:ext uri="{BB962C8B-B14F-4D97-AF65-F5344CB8AC3E}">
        <p14:creationId xmlns:p14="http://schemas.microsoft.com/office/powerpoint/2010/main" val="795126250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504AE2F-CF9C-41B2-A2BE-F16607B5C8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182939A-38CA-43D7-9D0A-CDF6DDBF87E0}"/>
              </a:ext>
            </a:extLst>
          </p:cNvPr>
          <p:cNvGrpSpPr/>
          <p:nvPr/>
        </p:nvGrpSpPr>
        <p:grpSpPr>
          <a:xfrm>
            <a:off x="7287899" y="1858496"/>
            <a:ext cx="3457575" cy="749873"/>
            <a:chOff x="381000" y="344388"/>
            <a:chExt cx="3457575" cy="749873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60336D0B-CEE2-4D7E-8F59-348FD307CD25}"/>
                </a:ext>
              </a:extLst>
            </p:cNvPr>
            <p:cNvSpPr/>
            <p:nvPr/>
          </p:nvSpPr>
          <p:spPr>
            <a:xfrm>
              <a:off x="1915309" y="344388"/>
              <a:ext cx="1923266" cy="749873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>
                <a:lnSpc>
                  <a:spcPts val="1425"/>
                </a:lnSpc>
                <a:spcAft>
                  <a:spcPts val="600"/>
                </a:spcAft>
              </a:pPr>
              <a:r>
                <a:rPr lang="de-DE" sz="6600" kern="150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ar-SA" sz="6600" kern="150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يونس</a:t>
              </a:r>
              <a:endParaRPr lang="de-DE" sz="4400" kern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endParaRP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C2687885-6A1B-43F4-9635-0887AEA0C97D}"/>
                </a:ext>
              </a:extLst>
            </p:cNvPr>
            <p:cNvSpPr/>
            <p:nvPr/>
          </p:nvSpPr>
          <p:spPr>
            <a:xfrm>
              <a:off x="381000" y="344388"/>
              <a:ext cx="1770866" cy="674094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>
                <a:lnSpc>
                  <a:spcPts val="1425"/>
                </a:lnSpc>
                <a:spcAft>
                  <a:spcPts val="600"/>
                </a:spcAft>
              </a:pPr>
              <a:r>
                <a:rPr lang="ar-SA" sz="5400" kern="150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بن متّى</a:t>
              </a:r>
              <a:endParaRPr lang="de-DE" sz="3600" kern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endParaRPr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3310E85C-9621-4479-ACFE-356688B8CAE3}"/>
              </a:ext>
            </a:extLst>
          </p:cNvPr>
          <p:cNvSpPr txBox="1"/>
          <p:nvPr/>
        </p:nvSpPr>
        <p:spPr>
          <a:xfrm>
            <a:off x="3038473" y="2618529"/>
            <a:ext cx="7581900" cy="80962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fi-FI" sz="4400" dirty="0" err="1">
                <a:solidFill>
                  <a:srgbClr val="023E6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Yuunus</a:t>
            </a:r>
            <a:r>
              <a:rPr lang="fi-FI" sz="4400" dirty="0">
                <a:solidFill>
                  <a:srgbClr val="023E6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(Jonas) </a:t>
            </a:r>
            <a:r>
              <a:rPr lang="fi-FI" sz="4400" dirty="0" err="1">
                <a:solidFill>
                  <a:srgbClr val="023E6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Sohn</a:t>
            </a:r>
            <a:r>
              <a:rPr lang="fi-FI" sz="4400" dirty="0">
                <a:solidFill>
                  <a:srgbClr val="023E6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i-FI" sz="4400">
                <a:solidFill>
                  <a:srgbClr val="023E6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des Mattaa</a:t>
            </a:r>
            <a:endParaRPr lang="de-DE" sz="4400" dirty="0">
              <a:solidFill>
                <a:srgbClr val="023E64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67D158A-3D11-4EE3-8F22-79BEA50D6690}"/>
              </a:ext>
            </a:extLst>
          </p:cNvPr>
          <p:cNvSpPr txBox="1"/>
          <p:nvPr/>
        </p:nvSpPr>
        <p:spPr>
          <a:xfrm>
            <a:off x="5575490" y="3441424"/>
            <a:ext cx="3089413" cy="1392780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de-DE" sz="1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Beiname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de-DE" sz="2800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Dhun-Nuun</a:t>
            </a:r>
            <a:r>
              <a:rPr lang="de-DE" sz="28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br>
              <a:rPr lang="de-DE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(„Besitzer“ des Fisches)</a:t>
            </a:r>
            <a:endParaRPr lang="de-DE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30D30B1-1FF6-4163-B57E-976A8283FB10}"/>
              </a:ext>
            </a:extLst>
          </p:cNvPr>
          <p:cNvSpPr txBox="1"/>
          <p:nvPr/>
        </p:nvSpPr>
        <p:spPr>
          <a:xfrm>
            <a:off x="8855163" y="3441424"/>
            <a:ext cx="3089413" cy="1392780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de-DE" sz="1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Heimatstadt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de-DE" sz="2800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Ninawa</a:t>
            </a:r>
            <a:br>
              <a:rPr lang="de-DE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heutige Mosul (Irak)</a:t>
            </a:r>
            <a:endParaRPr lang="de-DE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2B238AE0-CD45-4092-9A1A-98171EECF28F}"/>
              </a:ext>
            </a:extLst>
          </p:cNvPr>
          <p:cNvCxnSpPr/>
          <p:nvPr/>
        </p:nvCxnSpPr>
        <p:spPr>
          <a:xfrm>
            <a:off x="2552700" y="7043511"/>
            <a:ext cx="2809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857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0525546-54B9-4B42-8628-BBCA6249CA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849918AE-0C33-43C8-890A-4C51DD1E51D8}"/>
              </a:ext>
            </a:extLst>
          </p:cNvPr>
          <p:cNvSpPr/>
          <p:nvPr/>
        </p:nvSpPr>
        <p:spPr>
          <a:xfrm>
            <a:off x="372836" y="1813378"/>
            <a:ext cx="11427278" cy="3083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sz="5400" kern="150" dirty="0">
                <a:solidFill>
                  <a:schemeClr val="bg1"/>
                </a:solidFill>
                <a:effectLst>
                  <a:outerShdw blurRad="38100" algn="ctr" rotWithShape="0">
                    <a:srgbClr val="023E64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raditional Arabic" panose="02020603050405020304" pitchFamily="18" charset="-78"/>
              </a:rPr>
              <a:t>وَذَا النُّونِ إِذْ ذَهَبَ مُغَاضِباً فَظَنَّ أَنْ لَنْ نَقْدِرَ عَلَيْهِ فَنَادَى فِي الظُّلُمَاتِ أَنْ لا إِلَهَ إِلاَّ أَنْتَ سُبْحَانَكَ إِنِّي كُنتُ مِنْ الظَّالِمِينَ • فَاسْتَجَبْنَا لَهُ وَنَجَّيْنَاهُ مِنْ الْغَمِّ وَكَذَلِكَ نُنْجِي الْمُؤْمِنِينَ</a:t>
            </a:r>
            <a:endParaRPr lang="de-DE" sz="5400" dirty="0">
              <a:solidFill>
                <a:schemeClr val="bg1"/>
              </a:solidFill>
              <a:effectLst>
                <a:outerShdw blurRad="38100" algn="ctr" rotWithShape="0">
                  <a:srgbClr val="023E64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15679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EB91C3A-BA8C-44FD-8819-7C3A3DB5A3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6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6EACE72-552D-4080-9636-6F50952126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9FCC7E57-D85E-4E0E-80E7-5B63F3007FCB}"/>
              </a:ext>
            </a:extLst>
          </p:cNvPr>
          <p:cNvSpPr/>
          <p:nvPr/>
        </p:nvSpPr>
        <p:spPr>
          <a:xfrm>
            <a:off x="1121522" y="1504232"/>
            <a:ext cx="9948094" cy="1477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de-DE" sz="2800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„Ebenfalls </a:t>
            </a:r>
            <a:r>
              <a:rPr lang="de-DE" sz="2800" dirty="0" err="1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Dhan</a:t>
            </a:r>
            <a:r>
              <a:rPr lang="de-DE" sz="2800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-nun (d.h. </a:t>
            </a:r>
            <a:r>
              <a:rPr lang="de-DE" sz="2800" dirty="0" err="1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Yuunus</a:t>
            </a:r>
            <a:r>
              <a:rPr lang="de-DE" sz="2800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), </a:t>
            </a:r>
            <a:br>
              <a:rPr lang="de-DE" sz="2800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</a:br>
            <a:r>
              <a:rPr lang="de-DE" sz="2800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als er erzürnt wegging. Da meinte er,</a:t>
            </a:r>
            <a:br>
              <a:rPr lang="de-DE" sz="2800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</a:br>
            <a:r>
              <a:rPr lang="de-DE" sz="2800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Wir würden ihm nicht (den Lebensunterhalt) bemessen.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695CA90-6255-440C-B9D1-376B960845F4}"/>
              </a:ext>
            </a:extLst>
          </p:cNvPr>
          <p:cNvSpPr/>
          <p:nvPr/>
        </p:nvSpPr>
        <p:spPr>
          <a:xfrm>
            <a:off x="949401" y="2945756"/>
            <a:ext cx="10292336" cy="1477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de-DE" sz="2800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Dann rief er in den Finsternissen: </a:t>
            </a:r>
            <a:br>
              <a:rPr lang="de-DE" sz="2800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</a:br>
            <a:r>
              <a:rPr lang="de-DE" sz="2800" dirty="0">
                <a:solidFill>
                  <a:schemeClr val="accent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„Es gibt keinen Gott außer Dir! Preis sei Dir </a:t>
            </a:r>
            <a:br>
              <a:rPr lang="de-DE" sz="2800" dirty="0">
                <a:solidFill>
                  <a:schemeClr val="accent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</a:br>
            <a:r>
              <a:rPr lang="de-DE" sz="2800" dirty="0">
                <a:solidFill>
                  <a:schemeClr val="accent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(arab.: </a:t>
            </a:r>
            <a:r>
              <a:rPr lang="de-DE" sz="2800" dirty="0" err="1">
                <a:solidFill>
                  <a:schemeClr val="accent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subhanak</a:t>
            </a:r>
            <a:r>
              <a:rPr lang="de-DE" sz="2800" dirty="0">
                <a:solidFill>
                  <a:schemeClr val="accent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)! Gewiss, ich gehöre zu den Ungerechten.“ *</a:t>
            </a:r>
            <a:endParaRPr lang="de-DE" sz="2800" dirty="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84A92A7-8FCC-4A6E-9E9C-EFAD6C402FCC}"/>
              </a:ext>
            </a:extLst>
          </p:cNvPr>
          <p:cNvSpPr/>
          <p:nvPr/>
        </p:nvSpPr>
        <p:spPr>
          <a:xfrm>
            <a:off x="5162118" y="6352622"/>
            <a:ext cx="1866902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de-DE" sz="1600" kern="150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(</a:t>
            </a:r>
            <a:r>
              <a:rPr lang="de-DE" sz="1600" kern="150" dirty="0" err="1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Quran</a:t>
            </a:r>
            <a:r>
              <a:rPr lang="de-DE" sz="1600" kern="150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21:87,88)</a:t>
            </a:r>
            <a:endParaRPr lang="de-DE" sz="1600" kern="150" dirty="0">
              <a:solidFill>
                <a:schemeClr val="bg1"/>
              </a:solidFill>
              <a:latin typeface="Segoe UI Light" panose="020B0502040204020203" pitchFamily="34" charset="0"/>
              <a:ea typeface="SimSun" panose="02010600030101010101" pitchFamily="2" charset="-122"/>
              <a:cs typeface="Segoe UI Light" panose="020B0502040204020203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B6C3292-A5AB-4251-92B8-231B62767776}"/>
              </a:ext>
            </a:extLst>
          </p:cNvPr>
          <p:cNvSpPr/>
          <p:nvPr/>
        </p:nvSpPr>
        <p:spPr>
          <a:xfrm>
            <a:off x="1121522" y="4355850"/>
            <a:ext cx="9948094" cy="1003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de-DE" sz="2800" dirty="0">
                <a:solidFill>
                  <a:schemeClr val="bg1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Da erhörten Wir ihn und erretteten ihn aus dem Kummer. </a:t>
            </a:r>
            <a:br>
              <a:rPr lang="de-DE" sz="2800" dirty="0">
                <a:solidFill>
                  <a:schemeClr val="bg1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de-DE" sz="2800" dirty="0">
                <a:solidFill>
                  <a:schemeClr val="bg1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So retten Wir die </a:t>
            </a:r>
            <a:r>
              <a:rPr lang="de-DE" sz="2800" dirty="0" err="1">
                <a:solidFill>
                  <a:schemeClr val="bg1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Mu`min</a:t>
            </a:r>
            <a:r>
              <a:rPr lang="de-DE" sz="2800" dirty="0">
                <a:solidFill>
                  <a:schemeClr val="bg1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/die Überzeugten.“ </a:t>
            </a:r>
            <a:endParaRPr lang="de-DE" sz="28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D95F1128-8CB0-4D22-B440-C1A06A91DB2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10039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think-cell Folie" r:id="rId5" imgW="425" imgH="424" progId="TCLayout.ActiveDocument.1">
                  <p:embed/>
                </p:oleObj>
              </mc:Choice>
              <mc:Fallback>
                <p:oleObj name="think-cell Folie" r:id="rId5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Grafik 9">
            <a:extLst>
              <a:ext uri="{FF2B5EF4-FFF2-40B4-BE49-F238E27FC236}">
                <a16:creationId xmlns:a16="http://schemas.microsoft.com/office/drawing/2014/main" id="{4EA20EEC-AAA1-4346-9DD9-A931F3D991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2AC06F34-4F91-4CBA-A097-7718B43208C8}"/>
              </a:ext>
            </a:extLst>
          </p:cNvPr>
          <p:cNvSpPr/>
          <p:nvPr/>
        </p:nvSpPr>
        <p:spPr>
          <a:xfrm>
            <a:off x="5162118" y="6352622"/>
            <a:ext cx="1866902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de-DE" sz="1600" kern="150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(</a:t>
            </a:r>
            <a:r>
              <a:rPr lang="de-DE" sz="1600" kern="150" dirty="0" err="1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Quran</a:t>
            </a:r>
            <a:r>
              <a:rPr lang="de-DE" sz="1600" kern="150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37:139-148)</a:t>
            </a:r>
            <a:endParaRPr lang="de-DE" sz="1600" kern="150" dirty="0">
              <a:solidFill>
                <a:schemeClr val="bg1"/>
              </a:solidFill>
              <a:latin typeface="Segoe UI Light" panose="020B0502040204020203" pitchFamily="34" charset="0"/>
              <a:ea typeface="SimSun" panose="02010600030101010101" pitchFamily="2" charset="-122"/>
              <a:cs typeface="Segoe UI Light" panose="020B0502040204020203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82953F0-A0E8-4A3C-9327-24BEBA486423}"/>
              </a:ext>
            </a:extLst>
          </p:cNvPr>
          <p:cNvSpPr/>
          <p:nvPr/>
        </p:nvSpPr>
        <p:spPr>
          <a:xfrm>
            <a:off x="219076" y="3100159"/>
            <a:ext cx="6686120" cy="1865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sz="2400" dirty="0">
                <a:solidFill>
                  <a:schemeClr val="bg1"/>
                </a:solidFill>
                <a:ea typeface="SimSun" panose="02010600030101010101" pitchFamily="2" charset="-122"/>
                <a:cs typeface="Traditional Arabic" panose="02020603050405020304" pitchFamily="18" charset="-78"/>
              </a:rPr>
              <a:t>وَإِنَّ يُونُسَ لَمِنْ الْمُرْسَلِينَ • إِذْ أَبَقَ إِلَى الْفُلْكِ الْمَشْحُونِ • فَسَاهَمَ فَكَانَ مِنْ الْمُدْحَضِينَ • </a:t>
            </a:r>
            <a:r>
              <a:rPr lang="ar-SA" sz="2400" dirty="0" err="1">
                <a:solidFill>
                  <a:schemeClr val="bg1"/>
                </a:solidFill>
                <a:ea typeface="SimSun" panose="02010600030101010101" pitchFamily="2" charset="-122"/>
                <a:cs typeface="Traditional Arabic" panose="02020603050405020304" pitchFamily="18" charset="-78"/>
              </a:rPr>
              <a:t>فَالْتَقَمَهُ</a:t>
            </a:r>
            <a:r>
              <a:rPr lang="ar-SA" sz="2400" dirty="0">
                <a:solidFill>
                  <a:schemeClr val="bg1"/>
                </a:solidFill>
                <a:ea typeface="SimSun" panose="02010600030101010101" pitchFamily="2" charset="-122"/>
                <a:cs typeface="Traditional Arabic" panose="02020603050405020304" pitchFamily="18" charset="-78"/>
              </a:rPr>
              <a:t> الْحُوتُ وَهُوَ مُلِيمٌ • فَلَوْلا أَنَّهُ كَانَ مِنْ الْمُسَبِّحِينَ • لَلَبِثَ فِي بَطْنِهِ إِلَى يَوْمِ يُبْعَثُونَ • فَنَبَذْنَاهُ بِالْعَرَاءِ وَهُوَ سَقِيمٌ • وَأَنْبَتْنَا عَلَيْهِ شَجَرَةً مِنْ يَقْطِينٍ • وَأَرْسَلْنَاهُ إِلَى مِائَةِ أَلْفٍ أَوْ يَزِيدُونَ • فَآمَنُوا فَمَتَّعْنَاهُمْ إِلَى حِينٍ</a:t>
            </a:r>
            <a:endParaRPr lang="de-DE" sz="2400" dirty="0">
              <a:solidFill>
                <a:schemeClr val="bg1"/>
              </a:solidFill>
              <a:effectLst>
                <a:outerShdw blurRad="38100" algn="ctr" rotWithShape="0">
                  <a:srgbClr val="023E64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08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D95F1128-8CB0-4D22-B440-C1A06A91DB2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think-cell Folie" r:id="rId5" imgW="425" imgH="424" progId="TCLayout.ActiveDocument.1">
                  <p:embed/>
                </p:oleObj>
              </mc:Choice>
              <mc:Fallback>
                <p:oleObj name="think-cell Folie" r:id="rId5" imgW="425" imgH="424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D95F1128-8CB0-4D22-B440-C1A06A91DB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Grafik 9">
            <a:extLst>
              <a:ext uri="{FF2B5EF4-FFF2-40B4-BE49-F238E27FC236}">
                <a16:creationId xmlns:a16="http://schemas.microsoft.com/office/drawing/2014/main" id="{4EA20EEC-AAA1-4346-9DD9-A931F3D991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2AC06F34-4F91-4CBA-A097-7718B43208C8}"/>
              </a:ext>
            </a:extLst>
          </p:cNvPr>
          <p:cNvSpPr/>
          <p:nvPr/>
        </p:nvSpPr>
        <p:spPr>
          <a:xfrm>
            <a:off x="5162118" y="6352622"/>
            <a:ext cx="1866902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de-DE" sz="1600" kern="150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(</a:t>
            </a:r>
            <a:r>
              <a:rPr lang="de-DE" sz="1600" kern="150" dirty="0" err="1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Quran</a:t>
            </a:r>
            <a:r>
              <a:rPr lang="de-DE" sz="1600" kern="150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37:139-148)</a:t>
            </a:r>
            <a:endParaRPr lang="de-DE" sz="1600" kern="150" dirty="0">
              <a:solidFill>
                <a:schemeClr val="bg1"/>
              </a:solidFill>
              <a:latin typeface="Segoe UI Light" panose="020B0502040204020203" pitchFamily="34" charset="0"/>
              <a:ea typeface="SimSun" panose="02010600030101010101" pitchFamily="2" charset="-122"/>
              <a:cs typeface="Segoe UI Light" panose="020B0502040204020203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AE6037D-402C-44C4-AFC8-66F7F0B729CC}"/>
              </a:ext>
            </a:extLst>
          </p:cNvPr>
          <p:cNvSpPr/>
          <p:nvPr/>
        </p:nvSpPr>
        <p:spPr>
          <a:xfrm>
            <a:off x="311896" y="2894882"/>
            <a:ext cx="7812929" cy="3115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de-DE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„Auch Yunus gehörte wahrlich zu den Gesandten.* </a:t>
            </a:r>
            <a:br>
              <a:rPr lang="de-DE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</a:br>
            <a:r>
              <a:rPr lang="de-DE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Als er zum vollbeladenen Schiff davonlief. * Er warf Lose und wurde </a:t>
            </a:r>
            <a:br>
              <a:rPr lang="de-DE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</a:br>
            <a:r>
              <a:rPr lang="de-DE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einer der Unterlegenen. * Da verschlang ihn der (große) Fisch, </a:t>
            </a:r>
            <a:br>
              <a:rPr lang="de-DE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</a:br>
            <a:r>
              <a:rPr lang="de-DE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während er sich Tadel zugezogen hatte. * Und hätte er nicht zu denjenigen </a:t>
            </a:r>
            <a:br>
              <a:rPr lang="de-DE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</a:br>
            <a:r>
              <a:rPr lang="de-DE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gehört, die (Allah) preisen, * hätte er wahrlich in seinem Bauch verweilt </a:t>
            </a:r>
            <a:br>
              <a:rPr lang="de-DE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</a:br>
            <a:r>
              <a:rPr lang="de-DE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bis zu dem Tag, an dem sie auferweckt werden. * </a:t>
            </a:r>
            <a:br>
              <a:rPr lang="de-DE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</a:br>
            <a:r>
              <a:rPr lang="de-DE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Da warfen Wir ihn auf das kahle Land -, und dabei war er krank. * </a:t>
            </a:r>
            <a:br>
              <a:rPr lang="de-DE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</a:br>
            <a:r>
              <a:rPr lang="de-DE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Und Wir ließen eine Kürbisstaude über ihm wachsen. * </a:t>
            </a:r>
            <a:br>
              <a:rPr lang="de-DE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</a:br>
            <a:r>
              <a:rPr lang="de-DE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Und Wir sandten ihn zu Hunderttausend oder sogar noch mehr. * </a:t>
            </a:r>
            <a:br>
              <a:rPr lang="de-DE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</a:br>
            <a:r>
              <a:rPr lang="de-DE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Da waren sie überzeugt, und so gewährten Wir ihnen Nießbrauch auf Zeit." </a:t>
            </a:r>
          </a:p>
        </p:txBody>
      </p:sp>
    </p:spTree>
    <p:extLst>
      <p:ext uri="{BB962C8B-B14F-4D97-AF65-F5344CB8AC3E}">
        <p14:creationId xmlns:p14="http://schemas.microsoft.com/office/powerpoint/2010/main" val="405984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6F18242E-4654-411B-86D6-5AB57C22F5C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769692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think-cell Folie" r:id="rId5" imgW="425" imgH="424" progId="TCLayout.ActiveDocument.1">
                  <p:embed/>
                </p:oleObj>
              </mc:Choice>
              <mc:Fallback>
                <p:oleObj name="think-cell Folie" r:id="rId5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1887C99E-C907-4A65-B399-365538D8C4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1" cy="6858001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45251A6-7945-4E20-81D5-5BE2BF18F83F}"/>
              </a:ext>
            </a:extLst>
          </p:cNvPr>
          <p:cNvSpPr/>
          <p:nvPr/>
        </p:nvSpPr>
        <p:spPr>
          <a:xfrm>
            <a:off x="1678668" y="662925"/>
            <a:ext cx="8849632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sz="4400" dirty="0">
                <a:solidFill>
                  <a:schemeClr val="bg1"/>
                </a:solidFill>
                <a:ea typeface="SimSun" panose="02010600030101010101" pitchFamily="2" charset="-122"/>
                <a:cs typeface="Traditional Arabic" panose="02020603050405020304" pitchFamily="18" charset="-78"/>
              </a:rPr>
              <a:t>فَلَوْلا كَانَتْ قَرْيَةٌ آمَنَتْ فَنَفَعَهَا إِيمَانُهَا إِلاَّ قَوْمَ يُونُسَ لَمَّا آمَنُوا كَشَفْنَا عَنْهُمْ عَذَابَ الْخِزْيِ فِي الْحَيَاةِ الدُّنْيَا وَمَتَّعْنَاهُمْ إِلَى حِينٍ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B10BC6C-80AA-4404-813D-6BC631905471}"/>
              </a:ext>
            </a:extLst>
          </p:cNvPr>
          <p:cNvSpPr/>
          <p:nvPr/>
        </p:nvSpPr>
        <p:spPr>
          <a:xfrm>
            <a:off x="5162118" y="6352622"/>
            <a:ext cx="1866902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de-DE" sz="1600" kern="150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(</a:t>
            </a:r>
            <a:r>
              <a:rPr lang="de-DE" sz="1600" kern="150" dirty="0" err="1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Quran</a:t>
            </a:r>
            <a:r>
              <a:rPr lang="de-DE" sz="1600" kern="150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10:98)</a:t>
            </a:r>
            <a:endParaRPr lang="de-DE" sz="1600" kern="150" dirty="0">
              <a:solidFill>
                <a:schemeClr val="bg1"/>
              </a:solidFill>
              <a:latin typeface="Segoe UI Light" panose="020B0502040204020203" pitchFamily="34" charset="0"/>
              <a:ea typeface="SimSun" panose="02010600030101010101" pitchFamily="2" charset="-122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47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84BF63E1-9DD6-4444-897A-4087EB0907BC}" vid="{1384F4F9-4221-0C42-9500-FCA0C0B2E533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I.I.I. e.V. Power Point Vorlage</Template>
  <TotalTime>0</TotalTime>
  <Words>809</Words>
  <Application>Microsoft Office PowerPoint</Application>
  <PresentationFormat>Breitbild</PresentationFormat>
  <Paragraphs>77</Paragraphs>
  <Slides>18</Slides>
  <Notes>18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8" baseType="lpstr">
      <vt:lpstr>Arial</vt:lpstr>
      <vt:lpstr>Avenir Next Medium</vt:lpstr>
      <vt:lpstr>Calibri</vt:lpstr>
      <vt:lpstr>Courier New</vt:lpstr>
      <vt:lpstr>Segoe Condensed</vt:lpstr>
      <vt:lpstr>Segoe UI Light</vt:lpstr>
      <vt:lpstr>Segoe UI Semibold</vt:lpstr>
      <vt:lpstr>Times New Roman</vt:lpstr>
      <vt:lpstr>Office-Design</vt:lpstr>
      <vt:lpstr>think-cell Folie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Omar Wels</dc:creator>
  <cp:lastModifiedBy>Mohammed Johari</cp:lastModifiedBy>
  <cp:revision>58</cp:revision>
  <dcterms:created xsi:type="dcterms:W3CDTF">2019-09-12T12:12:10Z</dcterms:created>
  <dcterms:modified xsi:type="dcterms:W3CDTF">2020-05-07T17:56:34Z</dcterms:modified>
</cp:coreProperties>
</file>